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  <p:sldMasterId id="2147483713" r:id="rId5"/>
    <p:sldMasterId id="214748372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0" r:id="rId19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029A66D-8E97-4078-B2B6-7A2488ACE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F6A4E4B-F0DE-4AFB-B6A5-F2AF783D31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615BEF5-666D-45D3-81E3-881696EEA5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E7070FA-AE9A-4B16-BEA8-D2C8965041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2794D4B-4E28-45B5-BED9-D4036C935C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4DABC65-8FC8-4756-AF1A-73CF17455E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537A688-ABE4-47D8-A228-0ECE75E54B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20C1498-ACDD-4DB3-8FD4-A70FD0E2B8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58A1625-2990-4381-8024-11053C71F8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BF36609-0E73-4B3C-8B78-1D3827378C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B605C25-23BE-4FD7-88C5-D02F1ADB2D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C7B2368-1CFF-447F-9D86-808D96D347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9665EE-B291-48B3-854D-2E75618A53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B7D77D-0863-4DE8-B10E-18749F4035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F9B700-D437-4135-A558-ED594C880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F0EA33-8D20-4B1C-A52E-BEB5FB6F96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E94821-9149-4F70-A5F8-B16BC8E896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C454FE-5CA7-41E5-A46F-AAF2AC0E61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607D53A-D19A-4EB0-9A11-094028C643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54C8C2-CDC7-4D13-9CD7-573C595991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9135EF-60A3-47F8-9589-3C6D375F75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AC5E5BE-F3A1-457B-8220-87C1B9DFB0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FB9E042-8A08-4B39-8776-4826D902C1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ABDE32-1F7E-4F83-8BF9-82C0DCDB71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10A900-462C-469E-9F1F-97D0BB2771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01568D-B402-4257-B47A-90BE11EB01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A9B718-5EB5-4B6B-86ED-760E315521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83B664-48EE-48C3-9B0C-6EDE3C7460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E2EB571-2FB7-47A8-A5C8-EC9E009E92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E4764E-5398-41E2-A6BD-2F8E6C1EC5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338FC0-A57A-466C-999B-CA1EBAA76A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D6A475-78CE-4124-A7E8-8A8BB102E6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F252CC-46DF-4C83-9A24-2D0FEBCCB3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272DF4-E36D-433F-8347-304B99FB0F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FA1C41-695A-473A-A54E-404663F083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1C8765B-66EC-482C-948D-4E257922BD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D2B8C3F-7D7D-4F12-966E-9BC2AAD62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F3A78DB-4199-40EC-9C37-9CF0730294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52A6B19-D5D9-4884-ACA7-4B80FAFDC3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0975EE-8699-4F4E-BB1C-673D0E336E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AD15E50-00B4-424B-93B6-78EC1642F5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06BB52F-5952-4BD1-AC00-CAD0C23276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FB4BC5D-739E-4562-B0E0-175402B1A9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AD85F9F-CDAA-4EB1-B627-4B57B875CE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5BE6631-8BA4-4A24-A184-A19546CCE2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EE79885-2727-4D02-BE75-89682C2197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A2A154E-2E9E-488E-8FB0-47835E21E4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624BA81-55F3-4DB3-9E12-B963A50406D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36A4D43-EA05-48C7-A485-F3C680A4C9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B2EE55-50ED-4CA8-853B-54F040BEC4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2814F6C-C38D-46EA-9692-D83AA6B035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5427D8-DE73-4ECB-99D3-93C8B3B2AD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E13C1AC-3A1F-4AEB-922D-6E8751C56B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B94EE7B-9274-4319-B712-967AE01761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BC8CF7C-48ED-4DCA-8C8A-1015FA4A81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D205D1D-49C4-44C3-AC1C-E571B8B9A2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63A76DD-62BB-4E18-B989-0DB172BCE0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40C5B34-4648-4AAF-BE6D-172D2855FB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35682C2-A5F4-440D-8CC2-FCEEAB3A7F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4C6FE4C-4EBE-4572-B2FE-653451C617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/>
          <p:cNvSpPr/>
          <p:nvPr/>
        </p:nvSpPr>
        <p:spPr>
          <a:xfrm>
            <a:off x="1125360" y="1593720"/>
            <a:ext cx="4470120" cy="2086200"/>
          </a:xfrm>
          <a:prstGeom prst="rect">
            <a:avLst/>
          </a:prstGeom>
          <a:solidFill>
            <a:srgbClr val="17000B">
              <a:alpha val="26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Google Shape;11;p2"/>
          <p:cNvSpPr/>
          <p:nvPr/>
        </p:nvSpPr>
        <p:spPr>
          <a:xfrm>
            <a:off x="1062000" y="1530360"/>
            <a:ext cx="4470120" cy="2086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oogle Shape;12;p2"/>
          <p:cNvGrpSpPr/>
          <p:nvPr/>
        </p:nvGrpSpPr>
        <p:grpSpPr>
          <a:xfrm>
            <a:off x="303480" y="2049120"/>
            <a:ext cx="1216800" cy="1048320"/>
            <a:chOff x="303480" y="2049120"/>
            <a:chExt cx="1216800" cy="1048320"/>
          </a:xfrm>
        </p:grpSpPr>
        <p:sp>
          <p:nvSpPr>
            <p:cNvPr id="3" name="Google Shape;13;p2"/>
            <p:cNvSpPr/>
            <p:nvPr/>
          </p:nvSpPr>
          <p:spPr>
            <a:xfrm>
              <a:off x="303480" y="2049120"/>
              <a:ext cx="1048320" cy="10483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Google Shape;14;p2"/>
            <p:cNvSpPr/>
            <p:nvPr/>
          </p:nvSpPr>
          <p:spPr>
            <a:xfrm rot="5400000">
              <a:off x="1274040" y="2486520"/>
              <a:ext cx="318960" cy="173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3;p9"/>
          <p:cNvSpPr/>
          <p:nvPr/>
        </p:nvSpPr>
        <p:spPr>
          <a:xfrm>
            <a:off x="300600" y="305280"/>
            <a:ext cx="1049040" cy="1047240"/>
          </a:xfrm>
          <a:custGeom>
            <a:avLst/>
            <a:gdLst/>
            <a:ahLst/>
            <a:cxnLst/>
            <a:rect l="l" t="t" r="r" b="b"/>
            <a:pathLst>
              <a:path w="41985" h="4191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Google Shape;74;p9"/>
          <p:cNvSpPr/>
          <p:nvPr/>
        </p:nvSpPr>
        <p:spPr>
          <a:xfrm>
            <a:off x="7045920" y="4533840"/>
            <a:ext cx="2097360" cy="608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1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D1B3631-D863-491B-8B4A-329E9E73E76F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54;p7"/>
          <p:cNvSpPr/>
          <p:nvPr/>
        </p:nvSpPr>
        <p:spPr>
          <a:xfrm>
            <a:off x="300600" y="305280"/>
            <a:ext cx="1049040" cy="1047240"/>
          </a:xfrm>
          <a:custGeom>
            <a:avLst/>
            <a:gdLst/>
            <a:ahLst/>
            <a:cxnLst/>
            <a:rect l="l" t="t" r="r" b="b"/>
            <a:pathLst>
              <a:path w="41985" h="4191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Google Shape;55;p7"/>
          <p:cNvSpPr/>
          <p:nvPr/>
        </p:nvSpPr>
        <p:spPr>
          <a:xfrm>
            <a:off x="7045920" y="4094280"/>
            <a:ext cx="2097360" cy="1048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6" name="Google Shape;56;p7"/>
          <p:cNvGrpSpPr/>
          <p:nvPr/>
        </p:nvGrpSpPr>
        <p:grpSpPr>
          <a:xfrm>
            <a:off x="6501600" y="370080"/>
            <a:ext cx="2402280" cy="4228560"/>
            <a:chOff x="6501600" y="370080"/>
            <a:chExt cx="2402280" cy="4228560"/>
          </a:xfrm>
        </p:grpSpPr>
        <p:sp>
          <p:nvSpPr>
            <p:cNvPr id="87" name="Google Shape;57;p7"/>
            <p:cNvSpPr/>
            <p:nvPr/>
          </p:nvSpPr>
          <p:spPr>
            <a:xfrm>
              <a:off x="6501600" y="370080"/>
              <a:ext cx="2402280" cy="4228560"/>
            </a:xfrm>
            <a:prstGeom prst="rect">
              <a:avLst/>
            </a:prstGeom>
            <a:solidFill>
              <a:srgbClr val="5C002D">
                <a:alpha val="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Google Shape;58;p7"/>
            <p:cNvSpPr/>
            <p:nvPr/>
          </p:nvSpPr>
          <p:spPr>
            <a:xfrm>
              <a:off x="7045920" y="4094280"/>
              <a:ext cx="1857960" cy="504360"/>
            </a:xfrm>
            <a:prstGeom prst="rect">
              <a:avLst/>
            </a:prstGeom>
            <a:solidFill>
              <a:srgbClr val="5C002D">
                <a:alpha val="16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Google Shape;59;p7"/>
          <p:cNvSpPr/>
          <p:nvPr/>
        </p:nvSpPr>
        <p:spPr>
          <a:xfrm>
            <a:off x="6436080" y="304920"/>
            <a:ext cx="2402280" cy="4228560"/>
          </a:xfrm>
          <a:prstGeom prst="rect">
            <a:avLst/>
          </a:prstGeom>
          <a:solidFill>
            <a:schemeClr val="lt2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sldNum" idx="2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B138AB9-6025-4E2A-A4E8-A7C03B27D2D4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44;p6"/>
          <p:cNvSpPr/>
          <p:nvPr/>
        </p:nvSpPr>
        <p:spPr>
          <a:xfrm>
            <a:off x="300600" y="301320"/>
            <a:ext cx="1054440" cy="1661400"/>
          </a:xfrm>
          <a:custGeom>
            <a:avLst/>
            <a:gdLst/>
            <a:ahLst/>
            <a:cxnLst/>
            <a:rect l="l" t="t" r="r" b="b"/>
            <a:pathLst>
              <a:path w="42213" h="66489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Google Shape;45;p6"/>
          <p:cNvSpPr/>
          <p:nvPr/>
        </p:nvSpPr>
        <p:spPr>
          <a:xfrm>
            <a:off x="7045920" y="4094280"/>
            <a:ext cx="2097360" cy="1048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5" name="Google Shape;46;p6"/>
          <p:cNvGrpSpPr/>
          <p:nvPr/>
        </p:nvGrpSpPr>
        <p:grpSpPr>
          <a:xfrm>
            <a:off x="5293080" y="370080"/>
            <a:ext cx="3610800" cy="4228560"/>
            <a:chOff x="5293080" y="370080"/>
            <a:chExt cx="3610800" cy="4228560"/>
          </a:xfrm>
        </p:grpSpPr>
        <p:sp>
          <p:nvSpPr>
            <p:cNvPr id="176" name="Google Shape;47;p6"/>
            <p:cNvSpPr/>
            <p:nvPr/>
          </p:nvSpPr>
          <p:spPr>
            <a:xfrm>
              <a:off x="5293080" y="370080"/>
              <a:ext cx="3610800" cy="4228560"/>
            </a:xfrm>
            <a:prstGeom prst="rect">
              <a:avLst/>
            </a:prstGeom>
            <a:solidFill>
              <a:srgbClr val="5C002D">
                <a:alpha val="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Google Shape;48;p6"/>
            <p:cNvSpPr/>
            <p:nvPr/>
          </p:nvSpPr>
          <p:spPr>
            <a:xfrm>
              <a:off x="7045920" y="4094280"/>
              <a:ext cx="1857960" cy="504360"/>
            </a:xfrm>
            <a:prstGeom prst="rect">
              <a:avLst/>
            </a:prstGeom>
            <a:solidFill>
              <a:srgbClr val="5C002D">
                <a:alpha val="16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8" name="Google Shape;49;p6"/>
          <p:cNvSpPr/>
          <p:nvPr/>
        </p:nvSpPr>
        <p:spPr>
          <a:xfrm>
            <a:off x="5227920" y="304920"/>
            <a:ext cx="3610800" cy="4228560"/>
          </a:xfrm>
          <a:prstGeom prst="rect">
            <a:avLst/>
          </a:prstGeom>
          <a:solidFill>
            <a:schemeClr val="lt2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PlaceHolder 1"/>
          <p:cNvSpPr>
            <a:spLocks noGrp="1"/>
          </p:cNvSpPr>
          <p:nvPr>
            <p:ph type="sldNum" idx="3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2103031-DCE2-4CA5-BD94-662C45DDCFE3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34;p5"/>
          <p:cNvSpPr/>
          <p:nvPr/>
        </p:nvSpPr>
        <p:spPr>
          <a:xfrm>
            <a:off x="300600" y="305280"/>
            <a:ext cx="1049040" cy="1047240"/>
          </a:xfrm>
          <a:custGeom>
            <a:avLst/>
            <a:gdLst/>
            <a:ahLst/>
            <a:cxnLst/>
            <a:rect l="l" t="t" r="r" b="b"/>
            <a:pathLst>
              <a:path w="41985" h="4191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Google Shape;35;p5"/>
          <p:cNvSpPr/>
          <p:nvPr/>
        </p:nvSpPr>
        <p:spPr>
          <a:xfrm>
            <a:off x="7045920" y="4094280"/>
            <a:ext cx="2097360" cy="1048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0" name="Google Shape;36;p5"/>
          <p:cNvGrpSpPr/>
          <p:nvPr/>
        </p:nvGrpSpPr>
        <p:grpSpPr>
          <a:xfrm>
            <a:off x="6501600" y="370080"/>
            <a:ext cx="2402280" cy="4228560"/>
            <a:chOff x="6501600" y="370080"/>
            <a:chExt cx="2402280" cy="4228560"/>
          </a:xfrm>
        </p:grpSpPr>
        <p:sp>
          <p:nvSpPr>
            <p:cNvPr id="221" name="Google Shape;37;p5"/>
            <p:cNvSpPr/>
            <p:nvPr/>
          </p:nvSpPr>
          <p:spPr>
            <a:xfrm>
              <a:off x="6501600" y="370080"/>
              <a:ext cx="2402280" cy="4228560"/>
            </a:xfrm>
            <a:prstGeom prst="rect">
              <a:avLst/>
            </a:prstGeom>
            <a:solidFill>
              <a:srgbClr val="5C002D">
                <a:alpha val="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Google Shape;38;p5"/>
            <p:cNvSpPr/>
            <p:nvPr/>
          </p:nvSpPr>
          <p:spPr>
            <a:xfrm>
              <a:off x="7045920" y="4094280"/>
              <a:ext cx="1857960" cy="504360"/>
            </a:xfrm>
            <a:prstGeom prst="rect">
              <a:avLst/>
            </a:prstGeom>
            <a:solidFill>
              <a:srgbClr val="5C002D">
                <a:alpha val="16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3" name="Google Shape;39;p5"/>
          <p:cNvSpPr/>
          <p:nvPr/>
        </p:nvSpPr>
        <p:spPr>
          <a:xfrm>
            <a:off x="6436080" y="304920"/>
            <a:ext cx="2402280" cy="4228560"/>
          </a:xfrm>
          <a:prstGeom prst="rect">
            <a:avLst/>
          </a:prstGeom>
          <a:solidFill>
            <a:schemeClr val="lt2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3"/>
          <p:cNvSpPr>
            <a:spLocks noGrp="1"/>
          </p:cNvSpPr>
          <p:nvPr>
            <p:ph type="sldNum" idx="4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4BEDE9-4C64-46C4-B17F-5137991B577A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84;p11"/>
          <p:cNvSpPr/>
          <p:nvPr/>
        </p:nvSpPr>
        <p:spPr>
          <a:xfrm>
            <a:off x="0" y="-8280"/>
            <a:ext cx="9143280" cy="515088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Google Shape;86;p11"/>
          <p:cNvSpPr/>
          <p:nvPr/>
        </p:nvSpPr>
        <p:spPr>
          <a:xfrm rot="5400000">
            <a:off x="224280" y="2484720"/>
            <a:ext cx="318960" cy="17316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PlaceHolder 1"/>
          <p:cNvSpPr>
            <a:spLocks noGrp="1"/>
          </p:cNvSpPr>
          <p:nvPr>
            <p:ph type="sldNum" idx="5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307F1F31-3E35-4AD6-9CF6-AF43ED270554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631520" y="2049120"/>
            <a:ext cx="3597480" cy="104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4400" b="0" strike="noStrike" spc="-1">
                <a:solidFill>
                  <a:srgbClr val="FF5454"/>
                </a:solidFill>
                <a:latin typeface="Aptos Display"/>
                <a:ea typeface="Lexend Deca"/>
              </a:rPr>
              <a:t>GOURMENT GUROS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305" name="Google Shape;92;p12"/>
          <p:cNvGrpSpPr/>
          <p:nvPr/>
        </p:nvGrpSpPr>
        <p:grpSpPr>
          <a:xfrm>
            <a:off x="643320" y="2356560"/>
            <a:ext cx="417960" cy="429840"/>
            <a:chOff x="643320" y="2356560"/>
            <a:chExt cx="417960" cy="429840"/>
          </a:xfrm>
        </p:grpSpPr>
        <p:sp>
          <p:nvSpPr>
            <p:cNvPr id="306" name="Google Shape;93;p12"/>
            <p:cNvSpPr/>
            <p:nvPr/>
          </p:nvSpPr>
          <p:spPr>
            <a:xfrm>
              <a:off x="857880" y="2575800"/>
              <a:ext cx="201960" cy="210600"/>
            </a:xfrm>
            <a:custGeom>
              <a:avLst/>
              <a:gdLst/>
              <a:ahLst/>
              <a:cxnLst/>
              <a:rect l="l" t="t" r="r" b="b"/>
              <a:pathLst>
                <a:path w="8110" h="8451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Google Shape;94;p12"/>
            <p:cNvSpPr/>
            <p:nvPr/>
          </p:nvSpPr>
          <p:spPr>
            <a:xfrm>
              <a:off x="644400" y="2356560"/>
              <a:ext cx="203040" cy="207360"/>
            </a:xfrm>
            <a:custGeom>
              <a:avLst/>
              <a:gdLst/>
              <a:ahLst/>
              <a:cxnLst/>
              <a:rect l="l" t="t" r="r" b="b"/>
              <a:pathLst>
                <a:path w="8159" h="832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Google Shape;95;p12"/>
            <p:cNvSpPr/>
            <p:nvPr/>
          </p:nvSpPr>
          <p:spPr>
            <a:xfrm>
              <a:off x="643320" y="2361960"/>
              <a:ext cx="417960" cy="417960"/>
            </a:xfrm>
            <a:custGeom>
              <a:avLst/>
              <a:gdLst/>
              <a:ahLst/>
              <a:cxnLst/>
              <a:rect l="l" t="t" r="r" b="b"/>
              <a:pathLst>
                <a:path w="16756" h="16755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145520" y="979920"/>
            <a:ext cx="51285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3200" b="1" strike="noStrike" spc="-1" dirty="0">
                <a:solidFill>
                  <a:srgbClr val="1B151B"/>
                </a:solidFill>
                <a:latin typeface="Aptos Display"/>
                <a:ea typeface="Lexend Deca"/>
              </a:rPr>
              <a:t>MODELING APPROACH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83480" y="1582560"/>
            <a:ext cx="5347800" cy="2950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0152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1600" b="1" strike="noStrike" spc="-1" dirty="0" smtClean="0">
                <a:solidFill>
                  <a:srgbClr val="1B151B"/>
                </a:solidFill>
                <a:ea typeface="Nunito Sans Light"/>
              </a:rPr>
              <a:t>Content-Based </a:t>
            </a:r>
            <a:r>
              <a:rPr lang="en-US" sz="1600" b="1" strike="noStrike" spc="-1" dirty="0">
                <a:solidFill>
                  <a:srgbClr val="1B151B"/>
                </a:solidFill>
                <a:ea typeface="Nunito Sans Light"/>
              </a:rPr>
              <a:t>Filtering</a:t>
            </a:r>
            <a:endParaRPr lang="en-US" sz="1600" b="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Utilizes restaurant features and attributes.</a:t>
            </a:r>
            <a:endParaRPr lang="en-US" sz="1600" b="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Implements cosine similarity and </a:t>
            </a:r>
            <a:r>
              <a:rPr lang="en-US" sz="1600" b="0" strike="noStrike" spc="-1" dirty="0" err="1">
                <a:solidFill>
                  <a:srgbClr val="1B151B"/>
                </a:solidFill>
                <a:ea typeface="Nunito Sans Light"/>
              </a:rPr>
              <a:t>TfidfVectorization</a:t>
            </a:r>
            <a:r>
              <a:rPr lang="en-US" sz="1600" b="0" strike="noStrike" spc="-1" dirty="0" smtClean="0">
                <a:solidFill>
                  <a:srgbClr val="1B151B"/>
                </a:solidFill>
                <a:ea typeface="Nunito Sans Light"/>
              </a:rPr>
              <a:t>.</a:t>
            </a:r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  <a:tabLst>
                <a:tab pos="0" algn="l"/>
              </a:tabLst>
            </a:pPr>
            <a:endParaRPr lang="en-US" sz="1600" b="0" strike="noStrike" spc="-1" dirty="0"/>
          </a:p>
          <a:p>
            <a:pPr marL="10152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1600" b="1" strike="noStrike" spc="-1" dirty="0" smtClean="0">
                <a:solidFill>
                  <a:srgbClr val="1B151B"/>
                </a:solidFill>
                <a:ea typeface="Nunito Sans Light"/>
              </a:rPr>
              <a:t>Collaborative </a:t>
            </a:r>
            <a:r>
              <a:rPr lang="en-US" sz="1600" b="1" strike="noStrike" spc="-1" dirty="0">
                <a:solidFill>
                  <a:srgbClr val="1B151B"/>
                </a:solidFill>
                <a:ea typeface="Nunito Sans Light"/>
              </a:rPr>
              <a:t>Filtering</a:t>
            </a:r>
            <a:endParaRPr lang="en-US" sz="1600" b="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Uses user ratings with Surprise library.</a:t>
            </a:r>
            <a:endParaRPr lang="en-US" sz="1600" b="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Models: </a:t>
            </a:r>
            <a:r>
              <a:rPr lang="en-US" sz="1600" b="0" strike="noStrike" spc="-1" dirty="0" err="1">
                <a:solidFill>
                  <a:srgbClr val="1B151B"/>
                </a:solidFill>
                <a:ea typeface="Nunito Sans Light"/>
              </a:rPr>
              <a:t>NormalPredictor</a:t>
            </a: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, NMF, SVD, and tuned SVD.</a:t>
            </a:r>
            <a:endParaRPr lang="en-US" sz="1600" b="0" strike="noStrike" spc="-1" dirty="0"/>
          </a:p>
          <a:p>
            <a:pPr>
              <a:lnSpc>
                <a:spcPct val="115000"/>
              </a:lnSpc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14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2F30BD-794D-4D7E-9F66-5B1D6D3FBF39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64" name="Google Shape;350;p36"/>
          <p:cNvPicPr/>
          <p:nvPr/>
        </p:nvPicPr>
        <p:blipFill>
          <a:blip r:embed="rId2"/>
          <a:srcRect l="7380" r="7386"/>
          <a:stretch/>
        </p:blipFill>
        <p:spPr>
          <a:xfrm>
            <a:off x="6436080" y="304920"/>
            <a:ext cx="2402280" cy="4228200"/>
          </a:xfrm>
          <a:prstGeom prst="rect">
            <a:avLst/>
          </a:prstGeom>
          <a:ln w="9525">
            <a:solidFill>
              <a:srgbClr val="FFFFFF"/>
            </a:solidFill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Num" idx="15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6097926A-38A3-4FF6-975E-9F57A83C30E7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366" name="Google Shape;320;p33"/>
          <p:cNvGrpSpPr/>
          <p:nvPr/>
        </p:nvGrpSpPr>
        <p:grpSpPr>
          <a:xfrm>
            <a:off x="1707198" y="1136342"/>
            <a:ext cx="6028416" cy="3470756"/>
            <a:chOff x="3578040" y="696600"/>
            <a:chExt cx="5075280" cy="3205080"/>
          </a:xfrm>
        </p:grpSpPr>
        <p:sp>
          <p:nvSpPr>
            <p:cNvPr id="367" name="Google Shape;321;p33"/>
            <p:cNvSpPr/>
            <p:nvPr/>
          </p:nvSpPr>
          <p:spPr>
            <a:xfrm>
              <a:off x="3744720" y="696600"/>
              <a:ext cx="4745520" cy="306144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rgbClr val="FF54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Google Shape;322;p33"/>
            <p:cNvSpPr/>
            <p:nvPr/>
          </p:nvSpPr>
          <p:spPr>
            <a:xfrm>
              <a:off x="3578040" y="3818160"/>
              <a:ext cx="5075280" cy="8352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rgbClr val="FF54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Google Shape;323;p33"/>
            <p:cNvSpPr/>
            <p:nvPr/>
          </p:nvSpPr>
          <p:spPr>
            <a:xfrm>
              <a:off x="3578040" y="3750480"/>
              <a:ext cx="5074560" cy="6660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rgbClr val="FF54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Google Shape;324;p33"/>
            <p:cNvSpPr/>
            <p:nvPr/>
          </p:nvSpPr>
          <p:spPr>
            <a:xfrm>
              <a:off x="5739840" y="3750480"/>
              <a:ext cx="742680" cy="41400"/>
            </a:xfrm>
            <a:custGeom>
              <a:avLst/>
              <a:gdLst/>
              <a:ahLst/>
              <a:cxnLst/>
              <a:rect l="l" t="t" r="r" b="b"/>
              <a:pathLst>
                <a:path w="903922" h="47589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545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71" name="Google Shape;325;p33"/>
          <p:cNvPicPr/>
          <p:nvPr/>
        </p:nvPicPr>
        <p:blipFill>
          <a:blip r:embed="rId2"/>
          <a:srcRect l="30" t="11131" r="91"/>
          <a:stretch/>
        </p:blipFill>
        <p:spPr>
          <a:xfrm>
            <a:off x="2127488" y="1349936"/>
            <a:ext cx="5192110" cy="2879835"/>
          </a:xfrm>
          <a:prstGeom prst="rect">
            <a:avLst/>
          </a:prstGeom>
          <a:ln w="0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438400" y="557048"/>
            <a:ext cx="4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WEB APPLICATION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307520" y="333565"/>
            <a:ext cx="5128560" cy="69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80000"/>
              </a:lnSpc>
              <a:buNone/>
            </a:pPr>
            <a:r>
              <a:rPr lang="en-US" sz="2000" b="1" strike="noStrike" spc="-1" dirty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RECOMMENDATIONS</a:t>
            </a:r>
            <a:endParaRPr lang="en-US" sz="20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765734" y="1319040"/>
            <a:ext cx="5296680" cy="126650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Nunito Sans Light"/>
              <a:buChar char="▪"/>
            </a:pPr>
            <a:r>
              <a:rPr lang="en-US" sz="1600" strike="noStrike" spc="-1" dirty="0" smtClean="0">
                <a:solidFill>
                  <a:srgbClr val="1B151B"/>
                </a:solidFill>
                <a:ea typeface="Nunito Sans Light"/>
              </a:rPr>
              <a:t>Prioritize </a:t>
            </a:r>
            <a:r>
              <a:rPr lang="en-US" sz="1600" strike="noStrike" spc="-1" dirty="0">
                <a:solidFill>
                  <a:srgbClr val="1B151B"/>
                </a:solidFill>
                <a:ea typeface="Nunito Sans Light"/>
              </a:rPr>
              <a:t>Major </a:t>
            </a:r>
            <a:r>
              <a:rPr lang="en-US" sz="1600" strike="noStrike" spc="-1" dirty="0" smtClean="0">
                <a:solidFill>
                  <a:srgbClr val="1B151B"/>
                </a:solidFill>
                <a:ea typeface="Nunito Sans Light"/>
              </a:rPr>
              <a:t>Markets. </a:t>
            </a:r>
            <a:endParaRPr lang="en-US" sz="160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Nunito Sans Light"/>
              <a:buChar char="▪"/>
              <a:tabLst>
                <a:tab pos="0" algn="l"/>
              </a:tabLst>
            </a:pPr>
            <a:r>
              <a:rPr lang="en-US" sz="1600" strike="noStrike" spc="-1" dirty="0" smtClean="0">
                <a:solidFill>
                  <a:srgbClr val="1B151B"/>
                </a:solidFill>
                <a:ea typeface="Nunito Sans Light"/>
              </a:rPr>
              <a:t>Tailor </a:t>
            </a:r>
            <a:r>
              <a:rPr lang="en-US" sz="1600" strike="noStrike" spc="-1" dirty="0">
                <a:solidFill>
                  <a:srgbClr val="1B151B"/>
                </a:solidFill>
                <a:ea typeface="Nunito Sans Light"/>
              </a:rPr>
              <a:t>Recommendations to Market Size</a:t>
            </a:r>
            <a:endParaRPr lang="en-US" sz="1600" strike="noStrike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Nunito Sans Light"/>
              <a:buChar char="▪"/>
              <a:tabLst>
                <a:tab pos="0" algn="l"/>
              </a:tabLst>
            </a:pPr>
            <a:r>
              <a:rPr lang="en-US" sz="1600" strike="noStrike" spc="-1" dirty="0" smtClean="0">
                <a:solidFill>
                  <a:srgbClr val="1B151B"/>
                </a:solidFill>
                <a:ea typeface="Nunito Sans Light"/>
              </a:rPr>
              <a:t>Cuisine diversification.</a:t>
            </a:r>
            <a:endParaRPr lang="en-US" sz="1600" strike="noStrike" spc="-1" dirty="0"/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16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FE45D0B-D79A-415B-992A-CD1EE32BC496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76" name="Google Shape;350;p36"/>
          <p:cNvPicPr/>
          <p:nvPr/>
        </p:nvPicPr>
        <p:blipFill>
          <a:blip r:embed="rId2"/>
          <a:srcRect l="21585" r="21585"/>
          <a:stretch/>
        </p:blipFill>
        <p:spPr>
          <a:xfrm>
            <a:off x="6436080" y="304920"/>
            <a:ext cx="2402280" cy="4228200"/>
          </a:xfrm>
          <a:prstGeom prst="rect">
            <a:avLst/>
          </a:prstGeom>
          <a:ln w="9525">
            <a:solidFill>
              <a:srgbClr val="FFFFFF"/>
            </a:solidFill>
            <a:miter/>
          </a:ln>
        </p:spPr>
      </p:pic>
      <p:sp>
        <p:nvSpPr>
          <p:cNvPr id="6" name="PlaceHolder 1"/>
          <p:cNvSpPr txBox="1">
            <a:spLocks/>
          </p:cNvSpPr>
          <p:nvPr/>
        </p:nvSpPr>
        <p:spPr>
          <a:xfrm>
            <a:off x="1233947" y="2531520"/>
            <a:ext cx="5128560" cy="69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20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FUTURE WORKS</a:t>
            </a:r>
            <a:endParaRPr lang="en-US" sz="200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" name="PlaceHolder 2"/>
          <p:cNvSpPr txBox="1">
            <a:spLocks/>
          </p:cNvSpPr>
          <p:nvPr/>
        </p:nvSpPr>
        <p:spPr>
          <a:xfrm>
            <a:off x="1765734" y="3457896"/>
            <a:ext cx="5296680" cy="11038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</a:pPr>
            <a:r>
              <a:rPr lang="en-US" sz="1600" b="0" strike="noStrike" spc="-1" dirty="0" smtClean="0">
                <a:solidFill>
                  <a:srgbClr val="1B151B"/>
                </a:solidFill>
                <a:ea typeface="Nunito Sans Light"/>
              </a:rPr>
              <a:t>Expand coverage to more regions.</a:t>
            </a:r>
            <a:endParaRPr lang="en-US" sz="1600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</a:pPr>
            <a:r>
              <a:rPr lang="en-US" sz="1600" b="0" strike="noStrike" spc="-1" dirty="0" smtClean="0">
                <a:solidFill>
                  <a:srgbClr val="1B151B"/>
                </a:solidFill>
                <a:ea typeface="Nunito Sans Light"/>
              </a:rPr>
              <a:t>Enhance user personalization features.</a:t>
            </a:r>
            <a:endParaRPr lang="en-US" sz="1600" spc="-1" dirty="0"/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</a:pPr>
            <a:r>
              <a:rPr lang="en-US" sz="1600" b="0" strike="noStrike" spc="-1" dirty="0" smtClean="0">
                <a:solidFill>
                  <a:srgbClr val="1B151B"/>
                </a:solidFill>
                <a:ea typeface="Nunito Sans Light"/>
              </a:rPr>
              <a:t>Variability of Cuisine choices</a:t>
            </a:r>
            <a:endParaRPr lang="en-US" sz="1600" spc="-1" dirty="0" smtClean="0"/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600" spc="-1" dirty="0" smtClean="0">
              <a:latin typeface="Arial"/>
            </a:endParaRPr>
          </a:p>
          <a:p>
            <a:pPr>
              <a:lnSpc>
                <a:spcPct val="115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600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21840" y="660960"/>
            <a:ext cx="4695840" cy="95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7200" b="1" strike="noStrike" spc="-1">
                <a:solidFill>
                  <a:srgbClr val="FF5454"/>
                </a:solidFill>
                <a:latin typeface="Britannic Bold"/>
                <a:ea typeface="Lexend Deca"/>
              </a:rPr>
              <a:t>Hmm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289080" y="1532880"/>
            <a:ext cx="3312000" cy="1188000"/>
          </a:xfrm>
          <a:prstGeom prst="rect">
            <a:avLst/>
          </a:prstGeom>
          <a:noFill/>
          <a:ln w="0">
            <a:noFill/>
          </a:ln>
          <a:effectLst>
            <a:outerShdw blurRad="42840" dist="9360" dir="5400000" rotWithShape="0">
              <a:srgbClr val="1B151B">
                <a:alpha val="50000"/>
              </a:srgbClr>
            </a:outerShdw>
          </a:effectLst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D06007"/>
                </a:solidFill>
                <a:latin typeface="Nunito Sans"/>
                <a:ea typeface="Nunito Sans"/>
              </a:rPr>
              <a:t> </a:t>
            </a:r>
            <a:r>
              <a:rPr lang="en-US" sz="6000" b="1" strike="noStrike" spc="-1" dirty="0">
                <a:solidFill>
                  <a:srgbClr val="D06007"/>
                </a:solidFill>
                <a:latin typeface="Britannic Bold"/>
                <a:ea typeface="Nunito Sans"/>
              </a:rPr>
              <a:t>yummy!!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18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7AD7205F-0B9D-4F7E-AAC2-CB4D0B103A28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03080" y="835920"/>
            <a:ext cx="51285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rgbClr val="1B151B"/>
                </a:solidFill>
                <a:latin typeface="Aptos Display"/>
                <a:ea typeface="Lexend Deca"/>
              </a:rPr>
              <a:t>         Roadmap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ldNum" idx="6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F3371D2-C43E-4A3E-B077-A8524279A820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11" name="Google Shape;407;p39"/>
          <p:cNvSpPr/>
          <p:nvPr/>
        </p:nvSpPr>
        <p:spPr>
          <a:xfrm>
            <a:off x="0" y="2447280"/>
            <a:ext cx="9143280" cy="1010160"/>
          </a:xfrm>
          <a:custGeom>
            <a:avLst/>
            <a:gdLst/>
            <a:ahLst/>
            <a:cxn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>
            <a:solidFill>
              <a:srgbClr val="1B151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Google Shape;408;p39"/>
          <p:cNvSpPr/>
          <p:nvPr/>
        </p:nvSpPr>
        <p:spPr>
          <a:xfrm>
            <a:off x="0" y="2447280"/>
            <a:ext cx="9143280" cy="1010160"/>
          </a:xfrm>
          <a:custGeom>
            <a:avLst/>
            <a:gdLst/>
            <a:ahLst/>
            <a:cxn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>
            <a:solidFill>
              <a:srgbClr val="FFFFFF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3" name="Google Shape;409;p39"/>
          <p:cNvGrpSpPr/>
          <p:nvPr/>
        </p:nvGrpSpPr>
        <p:grpSpPr>
          <a:xfrm>
            <a:off x="1787040" y="1780200"/>
            <a:ext cx="472320" cy="472320"/>
            <a:chOff x="1787040" y="1780200"/>
            <a:chExt cx="472320" cy="472320"/>
          </a:xfrm>
        </p:grpSpPr>
        <p:sp>
          <p:nvSpPr>
            <p:cNvPr id="314" name="Google Shape;410;p39"/>
            <p:cNvSpPr/>
            <p:nvPr/>
          </p:nvSpPr>
          <p:spPr>
            <a:xfrm rot="8100000">
              <a:off x="1855800" y="184932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Google Shape;411;p39"/>
            <p:cNvSpPr/>
            <p:nvPr/>
          </p:nvSpPr>
          <p:spPr>
            <a:xfrm>
              <a:off x="1955880" y="194256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1</a:t>
              </a:r>
              <a:endParaRPr lang="en-US" sz="600" b="0" strike="noStrike" spc="-1">
                <a:latin typeface="Arial"/>
              </a:endParaRPr>
            </a:p>
          </p:txBody>
        </p:sp>
      </p:grpSp>
      <p:grpSp>
        <p:nvGrpSpPr>
          <p:cNvPr id="316" name="Google Shape;412;p39"/>
          <p:cNvGrpSpPr/>
          <p:nvPr/>
        </p:nvGrpSpPr>
        <p:grpSpPr>
          <a:xfrm>
            <a:off x="3815280" y="1780200"/>
            <a:ext cx="472320" cy="472320"/>
            <a:chOff x="3815280" y="1780200"/>
            <a:chExt cx="472320" cy="472320"/>
          </a:xfrm>
        </p:grpSpPr>
        <p:sp>
          <p:nvSpPr>
            <p:cNvPr id="317" name="Google Shape;413;p39"/>
            <p:cNvSpPr/>
            <p:nvPr/>
          </p:nvSpPr>
          <p:spPr>
            <a:xfrm rot="8100000">
              <a:off x="3884040" y="184932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Google Shape;414;p39"/>
            <p:cNvSpPr/>
            <p:nvPr/>
          </p:nvSpPr>
          <p:spPr>
            <a:xfrm>
              <a:off x="3984120" y="194256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3</a:t>
              </a:r>
              <a:endParaRPr lang="en-US" sz="600" b="0" strike="noStrike" spc="-1">
                <a:latin typeface="Arial"/>
              </a:endParaRPr>
            </a:p>
          </p:txBody>
        </p:sp>
      </p:grpSp>
      <p:grpSp>
        <p:nvGrpSpPr>
          <p:cNvPr id="319" name="Google Shape;415;p39"/>
          <p:cNvGrpSpPr/>
          <p:nvPr/>
        </p:nvGrpSpPr>
        <p:grpSpPr>
          <a:xfrm>
            <a:off x="5843160" y="1780200"/>
            <a:ext cx="472320" cy="472320"/>
            <a:chOff x="5843160" y="1780200"/>
            <a:chExt cx="472320" cy="472320"/>
          </a:xfrm>
        </p:grpSpPr>
        <p:sp>
          <p:nvSpPr>
            <p:cNvPr id="320" name="Google Shape;416;p39"/>
            <p:cNvSpPr/>
            <p:nvPr/>
          </p:nvSpPr>
          <p:spPr>
            <a:xfrm rot="8100000">
              <a:off x="5911920" y="184932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Google Shape;417;p39"/>
            <p:cNvSpPr/>
            <p:nvPr/>
          </p:nvSpPr>
          <p:spPr>
            <a:xfrm>
              <a:off x="6012000" y="194256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5</a:t>
              </a:r>
              <a:endParaRPr lang="en-US" sz="600" b="0" strike="noStrike" spc="-1">
                <a:latin typeface="Arial"/>
              </a:endParaRPr>
            </a:p>
          </p:txBody>
        </p:sp>
      </p:grpSp>
      <p:grpSp>
        <p:nvGrpSpPr>
          <p:cNvPr id="322" name="Google Shape;418;p39"/>
          <p:cNvGrpSpPr/>
          <p:nvPr/>
        </p:nvGrpSpPr>
        <p:grpSpPr>
          <a:xfrm>
            <a:off x="6880680" y="3652920"/>
            <a:ext cx="472320" cy="472320"/>
            <a:chOff x="6880680" y="3652920"/>
            <a:chExt cx="472320" cy="472320"/>
          </a:xfrm>
        </p:grpSpPr>
        <p:sp>
          <p:nvSpPr>
            <p:cNvPr id="323" name="Google Shape;419;p39"/>
            <p:cNvSpPr/>
            <p:nvPr/>
          </p:nvSpPr>
          <p:spPr>
            <a:xfrm rot="18900000">
              <a:off x="6949800" y="372204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Google Shape;420;p39"/>
            <p:cNvSpPr/>
            <p:nvPr/>
          </p:nvSpPr>
          <p:spPr>
            <a:xfrm flipH="1">
              <a:off x="7049880" y="3828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6</a:t>
              </a:r>
              <a:endParaRPr lang="en-US" sz="600" b="0" strike="noStrike" spc="-1">
                <a:latin typeface="Arial"/>
              </a:endParaRPr>
            </a:p>
          </p:txBody>
        </p:sp>
      </p:grpSp>
      <p:grpSp>
        <p:nvGrpSpPr>
          <p:cNvPr id="325" name="Google Shape;421;p39"/>
          <p:cNvGrpSpPr/>
          <p:nvPr/>
        </p:nvGrpSpPr>
        <p:grpSpPr>
          <a:xfrm>
            <a:off x="4852800" y="3652920"/>
            <a:ext cx="472320" cy="472320"/>
            <a:chOff x="4852800" y="3652920"/>
            <a:chExt cx="472320" cy="472320"/>
          </a:xfrm>
        </p:grpSpPr>
        <p:sp>
          <p:nvSpPr>
            <p:cNvPr id="326" name="Google Shape;422;p39"/>
            <p:cNvSpPr/>
            <p:nvPr/>
          </p:nvSpPr>
          <p:spPr>
            <a:xfrm rot="18900000">
              <a:off x="4921920" y="372204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Google Shape;423;p39"/>
            <p:cNvSpPr/>
            <p:nvPr/>
          </p:nvSpPr>
          <p:spPr>
            <a:xfrm flipH="1">
              <a:off x="5021640" y="3828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4</a:t>
              </a:r>
              <a:endParaRPr lang="en-US" sz="600" b="0" strike="noStrike" spc="-1">
                <a:latin typeface="Arial"/>
              </a:endParaRPr>
            </a:p>
          </p:txBody>
        </p:sp>
      </p:grpSp>
      <p:grpSp>
        <p:nvGrpSpPr>
          <p:cNvPr id="328" name="Google Shape;424;p39"/>
          <p:cNvGrpSpPr/>
          <p:nvPr/>
        </p:nvGrpSpPr>
        <p:grpSpPr>
          <a:xfrm>
            <a:off x="2824560" y="3652920"/>
            <a:ext cx="472320" cy="472320"/>
            <a:chOff x="2824560" y="3652920"/>
            <a:chExt cx="472320" cy="472320"/>
          </a:xfrm>
        </p:grpSpPr>
        <p:sp>
          <p:nvSpPr>
            <p:cNvPr id="329" name="Google Shape;425;p39"/>
            <p:cNvSpPr/>
            <p:nvPr/>
          </p:nvSpPr>
          <p:spPr>
            <a:xfrm rot="18900000">
              <a:off x="2893680" y="372204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Google Shape;426;p39"/>
            <p:cNvSpPr/>
            <p:nvPr/>
          </p:nvSpPr>
          <p:spPr>
            <a:xfrm flipH="1">
              <a:off x="2993760" y="3828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" sz="600" b="0" strike="noStrike" spc="-1">
                  <a:solidFill>
                    <a:srgbClr val="1B151B"/>
                  </a:solidFill>
                  <a:latin typeface="Nunito Sans"/>
                  <a:ea typeface="Nunito Sans"/>
                </a:rPr>
                <a:t>2</a:t>
              </a:r>
              <a:endParaRPr lang="en-US" sz="600" b="0" strike="noStrike" spc="-1">
                <a:latin typeface="Arial"/>
              </a:endParaRPr>
            </a:p>
          </p:txBody>
        </p:sp>
      </p:grpSp>
      <p:sp>
        <p:nvSpPr>
          <p:cNvPr id="331" name="Google Shape;427;p39"/>
          <p:cNvSpPr/>
          <p:nvPr/>
        </p:nvSpPr>
        <p:spPr>
          <a:xfrm>
            <a:off x="1379880" y="12322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Data sourcing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2" name="Google Shape;428;p39"/>
          <p:cNvSpPr/>
          <p:nvPr/>
        </p:nvSpPr>
        <p:spPr>
          <a:xfrm>
            <a:off x="3377160" y="12322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9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Data Preparation and Exploratory Data Analysis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33" name="Google Shape;429;p39"/>
          <p:cNvSpPr/>
          <p:nvPr/>
        </p:nvSpPr>
        <p:spPr>
          <a:xfrm>
            <a:off x="5436000" y="12322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Conclusions and Recommendations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34" name="Google Shape;430;p39"/>
          <p:cNvSpPr/>
          <p:nvPr/>
        </p:nvSpPr>
        <p:spPr>
          <a:xfrm>
            <a:off x="2418120" y="413964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9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Business and Data Understanding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35" name="Google Shape;431;p39"/>
          <p:cNvSpPr/>
          <p:nvPr/>
        </p:nvSpPr>
        <p:spPr>
          <a:xfrm>
            <a:off x="4446360" y="413964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9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Modelling and Evalulation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36" name="Google Shape;432;p39"/>
          <p:cNvSpPr/>
          <p:nvPr/>
        </p:nvSpPr>
        <p:spPr>
          <a:xfrm>
            <a:off x="6474240" y="413964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900" b="0" strike="noStrike" spc="-1">
                <a:solidFill>
                  <a:srgbClr val="1B151B"/>
                </a:solidFill>
                <a:latin typeface="Aptos Display"/>
                <a:ea typeface="Nunito Sans"/>
              </a:rPr>
              <a:t>Deployment and Monitorng</a:t>
            </a:r>
            <a:endParaRPr lang="en-US" sz="9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334880" y="798840"/>
            <a:ext cx="4925160" cy="52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sz="3000" dirty="0"/>
              <a:t/>
            </a:r>
            <a:br>
              <a:rPr sz="3000" dirty="0"/>
            </a:br>
            <a:r>
              <a:rPr lang="en-US" sz="3200" b="1" strike="noStrike" spc="-1" dirty="0">
                <a:latin typeface="Aptos Display"/>
                <a:ea typeface="Lexend Deca"/>
              </a:rPr>
              <a:t>BUSINESS UNDERSTANDING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ldNum" idx="7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96E925A-DCF2-4641-A2A5-01D29570A856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39" name="Google Shape;105;p13"/>
          <p:cNvPicPr/>
          <p:nvPr/>
        </p:nvPicPr>
        <p:blipFill>
          <a:blip r:embed="rId2"/>
          <a:srcRect l="15658" r="15664"/>
          <a:stretch/>
        </p:blipFill>
        <p:spPr>
          <a:xfrm>
            <a:off x="6436080" y="304920"/>
            <a:ext cx="2402280" cy="4228200"/>
          </a:xfrm>
          <a:prstGeom prst="rect">
            <a:avLst/>
          </a:prstGeom>
          <a:ln w="9525">
            <a:solidFill>
              <a:srgbClr val="FFFFFF"/>
            </a:solidFill>
            <a:miter/>
          </a:ln>
        </p:spPr>
      </p:pic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136800" y="1582560"/>
            <a:ext cx="6032160" cy="325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43080">
              <a:lnSpc>
                <a:spcPct val="115000"/>
              </a:lnSpc>
              <a:buClr>
                <a:srgbClr val="FF5454"/>
              </a:buClr>
              <a:buFont typeface="Nunito Sans Light"/>
              <a:buChar char="▪"/>
            </a:pPr>
            <a:r>
              <a:rPr lang="en-US" sz="1800" b="0" strike="noStrike" spc="-1" dirty="0">
                <a:solidFill>
                  <a:srgbClr val="1B151B"/>
                </a:solidFill>
                <a:latin typeface="+mn-lt"/>
                <a:ea typeface="Nunito Sans Light"/>
              </a:rPr>
              <a:t>The U.S. dining industry is diverse, yet finding restaurants that match specific preferences can be challenging due to a lack of centralized recommendation platform</a:t>
            </a:r>
            <a:endParaRPr lang="en-US" sz="1800" b="0" strike="noStrike" spc="-1" dirty="0">
              <a:latin typeface="+mn-lt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+mn-lt"/>
            </a:endParaRPr>
          </a:p>
          <a:p>
            <a:pPr marL="457200" indent="-343080">
              <a:lnSpc>
                <a:spcPct val="115000"/>
              </a:lnSpc>
              <a:buClr>
                <a:srgbClr val="FF5454"/>
              </a:buClr>
              <a:buFont typeface="Nunito Sans Light"/>
              <a:buChar char="▪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1B151B"/>
                </a:solidFill>
                <a:latin typeface="+mn-lt"/>
                <a:ea typeface="Nunito Sans Light"/>
              </a:rPr>
              <a:t>Our solution offers tailored dining suggestions, enhancing the user experience and supporting local businesses.</a:t>
            </a:r>
            <a:endParaRPr lang="en-US" sz="1800" b="0" strike="noStrike" spc="-1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 idx="4294967295"/>
          </p:nvPr>
        </p:nvSpPr>
        <p:spPr>
          <a:xfrm>
            <a:off x="1976589" y="2895904"/>
            <a:ext cx="321552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MAIN </a:t>
            </a:r>
            <a:r>
              <a:rPr lang="en-US" sz="20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OBJECTIVE</a:t>
            </a:r>
            <a:endParaRPr lang="en-US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idx="4294967295"/>
          </p:nvPr>
        </p:nvSpPr>
        <p:spPr>
          <a:xfrm>
            <a:off x="1376854" y="3329204"/>
            <a:ext cx="3980665" cy="156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FF5454"/>
              </a:buClr>
              <a:buFont typeface="Nunito Sans Light"/>
              <a:buChar char="▪"/>
            </a:pPr>
            <a:r>
              <a:rPr lang="en-US" sz="1600" b="0" strike="noStrike" spc="-1" dirty="0">
                <a:solidFill>
                  <a:srgbClr val="1B151B"/>
                </a:solidFill>
                <a:ea typeface="Nunito Sans Light"/>
              </a:rPr>
              <a:t>To develop an intelligent system providing personalized recommendations based on user preferences and location</a:t>
            </a:r>
            <a:endParaRPr lang="en-US" sz="1600" b="0" strike="noStrike" spc="-1" dirty="0"/>
          </a:p>
        </p:txBody>
      </p:sp>
      <p:sp>
        <p:nvSpPr>
          <p:cNvPr id="343" name="PlaceHolder 3"/>
          <p:cNvSpPr>
            <a:spLocks noGrp="1"/>
          </p:cNvSpPr>
          <p:nvPr>
            <p:ph type="sldNum" idx="4294967295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63F7714-2F40-499B-89D2-6CB16228BEDB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44" name="Google Shape;179;p21"/>
          <p:cNvPicPr/>
          <p:nvPr/>
        </p:nvPicPr>
        <p:blipFill>
          <a:blip r:embed="rId2"/>
          <a:srcRect t="10965" b="10961"/>
          <a:stretch/>
        </p:blipFill>
        <p:spPr>
          <a:xfrm>
            <a:off x="5357880" y="457200"/>
            <a:ext cx="3480840" cy="4075920"/>
          </a:xfrm>
          <a:prstGeom prst="rect">
            <a:avLst/>
          </a:prstGeom>
          <a:ln w="9525">
            <a:solidFill>
              <a:srgbClr val="FFFFFF"/>
            </a:solidFill>
            <a:miter/>
          </a:ln>
        </p:spPr>
      </p:pic>
      <p:sp>
        <p:nvSpPr>
          <p:cNvPr id="345" name="PlaceHolder 4"/>
          <p:cNvSpPr txBox="1"/>
          <p:nvPr/>
        </p:nvSpPr>
        <p:spPr>
          <a:xfrm>
            <a:off x="1801258" y="940061"/>
            <a:ext cx="3390851" cy="3497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80000"/>
              </a:lnSpc>
              <a:buNone/>
            </a:pPr>
            <a:r>
              <a:rPr lang="en-US" sz="2000" b="1" strike="noStrike" spc="-1" dirty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PROBLEM </a:t>
            </a:r>
            <a:r>
              <a:rPr lang="en-US" sz="20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ptos Display"/>
                <a:ea typeface="Lexend Deca"/>
              </a:rPr>
              <a:t>STATEMENT</a:t>
            </a:r>
            <a:endParaRPr lang="en-US" sz="32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1376854" y="1274678"/>
            <a:ext cx="3815255" cy="12717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FF5454"/>
              </a:buClr>
              <a:buFont typeface="Nunito Sans Light"/>
              <a:buChar char="▪"/>
            </a:pPr>
            <a:r>
              <a:rPr lang="en-US" sz="1600" spc="-1" dirty="0" smtClean="0"/>
              <a:t>Users struggle with generalized recommendations</a:t>
            </a: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FF5454"/>
              </a:buClr>
              <a:buFont typeface="Nunito Sans Light"/>
              <a:buChar char="▪"/>
            </a:pPr>
            <a:r>
              <a:rPr lang="en-US" sz="1600" spc="-1" dirty="0" smtClean="0"/>
              <a:t>There is a lack of real-time, location-specific suggestions.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107360" y="555120"/>
            <a:ext cx="532800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3200" b="1" strike="noStrike" spc="-1" dirty="0">
                <a:solidFill>
                  <a:srgbClr val="1B151B"/>
                </a:solidFill>
                <a:latin typeface="Aptos Display"/>
                <a:ea typeface="Lexend Deca"/>
              </a:rPr>
              <a:t>  DATA UNDERSTANDING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182520" y="1503000"/>
            <a:ext cx="6252840" cy="31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FF5454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Data Source:</a:t>
            </a:r>
            <a:r>
              <a:rPr lang="en-US" sz="2000" b="0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 Yelp database for business and user review data.</a:t>
            </a:r>
            <a:endParaRPr lang="en-US" sz="2000" b="0" strike="noStrike" spc="-1" dirty="0">
              <a:latin typeface="Arial"/>
            </a:endParaRPr>
          </a:p>
          <a:p>
            <a:pPr marL="101520">
              <a:lnSpc>
                <a:spcPct val="115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1073160" lvl="1" indent="-514440">
              <a:lnSpc>
                <a:spcPct val="115000"/>
              </a:lnSpc>
              <a:spcBef>
                <a:spcPts val="799"/>
              </a:spcBef>
              <a:buClr>
                <a:srgbClr val="9E8D8B"/>
              </a:buClr>
              <a:buFont typeface="Arial"/>
              <a:buAutoNum type="romanUcPeriod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Restaurant Data:</a:t>
            </a:r>
            <a:r>
              <a:rPr lang="en-US" sz="2000" b="0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 52,286 restaurants, 14 columns.</a:t>
            </a:r>
            <a:endParaRPr lang="en-US" sz="2000" b="0" strike="noStrike" spc="-1" dirty="0">
              <a:latin typeface="Arial"/>
            </a:endParaRPr>
          </a:p>
          <a:p>
            <a:pPr marL="1073160" lvl="1" indent="-514440">
              <a:lnSpc>
                <a:spcPct val="115000"/>
              </a:lnSpc>
              <a:spcBef>
                <a:spcPts val="799"/>
              </a:spcBef>
              <a:buClr>
                <a:srgbClr val="9E8D8B"/>
              </a:buClr>
              <a:buFont typeface="Arial"/>
              <a:buAutoNum type="romanUcPeriod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Review Data:</a:t>
            </a:r>
            <a:r>
              <a:rPr lang="en-US" sz="2000" b="0" strike="noStrike" spc="-1" dirty="0">
                <a:solidFill>
                  <a:srgbClr val="1B151B"/>
                </a:solidFill>
                <a:latin typeface="Aptos Display"/>
                <a:ea typeface="Nunito Sans Light"/>
              </a:rPr>
              <a:t> 2.55M reviews, 4 columns.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9"/>
          </p:nvPr>
        </p:nvSpPr>
        <p:spPr>
          <a:xfrm>
            <a:off x="8229600" y="4533840"/>
            <a:ext cx="6087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362BE40-C88A-4EEC-BE58-26F90ED5C92F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50" name="Google Shape;341;p35"/>
          <p:cNvPicPr/>
          <p:nvPr/>
        </p:nvPicPr>
        <p:blipFill>
          <a:blip r:embed="rId2"/>
          <a:srcRect l="14485" r="14485"/>
          <a:stretch/>
        </p:blipFill>
        <p:spPr>
          <a:xfrm>
            <a:off x="6436080" y="304920"/>
            <a:ext cx="2402280" cy="4228200"/>
          </a:xfrm>
          <a:prstGeom prst="rect">
            <a:avLst/>
          </a:prstGeom>
          <a:ln w="9525">
            <a:solidFill>
              <a:srgbClr val="FFFFFF"/>
            </a:solidFill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Num" idx="10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1D650BA9-6DE9-4166-920F-97D41C3FE6AB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52" name="Picture 351"/>
          <p:cNvPicPr/>
          <p:nvPr/>
        </p:nvPicPr>
        <p:blipFill>
          <a:blip r:embed="rId2"/>
          <a:stretch/>
        </p:blipFill>
        <p:spPr>
          <a:xfrm>
            <a:off x="1143000" y="914400"/>
            <a:ext cx="6952680" cy="388584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338;p 1"/>
          <p:cNvSpPr/>
          <p:nvPr/>
        </p:nvSpPr>
        <p:spPr>
          <a:xfrm>
            <a:off x="1284889" y="518760"/>
            <a:ext cx="692369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2400" b="1" strike="noStrike" spc="-1" dirty="0">
                <a:solidFill>
                  <a:srgbClr val="1B151B"/>
                </a:solidFill>
                <a:latin typeface="Aptos Display"/>
                <a:ea typeface="Lexend Deca"/>
              </a:rPr>
              <a:t>  OBSERVATIONS AND </a:t>
            </a:r>
            <a:r>
              <a:rPr lang="en-US" sz="2400" b="1" strike="noStrike" spc="-1" dirty="0" smtClean="0">
                <a:solidFill>
                  <a:srgbClr val="1B151B"/>
                </a:solidFill>
                <a:latin typeface="Aptos Display"/>
                <a:ea typeface="Lexend Deca"/>
              </a:rPr>
              <a:t>FINDINGS 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Num" idx="11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96A63186-8632-4353-995F-D5D3A87F7789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685800" y="685800"/>
            <a:ext cx="7543440" cy="365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Num" idx="12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848BE65D-46BD-4EDE-9F4C-75232800050B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457200" y="457200"/>
            <a:ext cx="8229240" cy="4343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Num" idx="13"/>
          </p:nvPr>
        </p:nvSpPr>
        <p:spPr>
          <a:xfrm>
            <a:off x="8833320" y="2262960"/>
            <a:ext cx="309960" cy="60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rgbClr val="FFFFFF"/>
                </a:solidFill>
                <a:latin typeface="Lexend Deca"/>
                <a:ea typeface="Lexend Deca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48253E52-65C9-4194-BF69-843B66B882DA}" type="slidenum">
              <a:rPr lang="en" sz="1200" b="0" strike="noStrike" spc="-1">
                <a:solidFill>
                  <a:srgbClr val="FFFFFF"/>
                </a:solidFill>
                <a:latin typeface="Lexend Deca"/>
                <a:ea typeface="Lexend Dec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60" name="Picture 2"/>
          <p:cNvPicPr/>
          <p:nvPr/>
        </p:nvPicPr>
        <p:blipFill>
          <a:blip r:embed="rId2"/>
          <a:stretch/>
        </p:blipFill>
        <p:spPr>
          <a:xfrm>
            <a:off x="483637" y="403204"/>
            <a:ext cx="7934760" cy="432827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228</Words>
  <Application>Microsoft Office PowerPoint</Application>
  <PresentationFormat>On-screen Show (16:9)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Aptos Display</vt:lpstr>
      <vt:lpstr>Arial</vt:lpstr>
      <vt:lpstr>Britannic Bold</vt:lpstr>
      <vt:lpstr>DejaVu Sans</vt:lpstr>
      <vt:lpstr>Lexend Deca</vt:lpstr>
      <vt:lpstr>Nunito Sans</vt:lpstr>
      <vt:lpstr>Nunito Sans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GOURMENT GUROS</vt:lpstr>
      <vt:lpstr>         Roadmap</vt:lpstr>
      <vt:lpstr> BUSINESS UNDERSTANDING</vt:lpstr>
      <vt:lpstr>MAIN OBJECTIVE</vt:lpstr>
      <vt:lpstr>  DATA UNDERSTANDING</vt:lpstr>
      <vt:lpstr>PowerPoint Presentation</vt:lpstr>
      <vt:lpstr>PowerPoint Presentation</vt:lpstr>
      <vt:lpstr>PowerPoint Presentation</vt:lpstr>
      <vt:lpstr>PowerPoint Presentation</vt:lpstr>
      <vt:lpstr>MODELING APPROACH</vt:lpstr>
      <vt:lpstr>PowerPoint Presentation</vt:lpstr>
      <vt:lpstr>RECOMMENDATIONS</vt:lpstr>
      <vt:lpstr>Hmm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subject/>
  <dc:creator>Henry Rono</dc:creator>
  <dc:description/>
  <cp:lastModifiedBy>user</cp:lastModifiedBy>
  <cp:revision>11</cp:revision>
  <dcterms:modified xsi:type="dcterms:W3CDTF">2024-08-20T16:18:51Z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On-screen Show (16:9)</vt:lpwstr>
  </property>
  <property fmtid="{D5CDD505-2E9C-101B-9397-08002B2CF9AE}" pid="4" name="Slides">
    <vt:i4>20</vt:i4>
  </property>
</Properties>
</file>